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8229600" cx="14630400"/>
  <p:notesSz cx="8229600" cy="14630400"/>
  <p:embeddedFontLst>
    <p:embeddedFont>
      <p:font typeface="Instrument Sans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g++ckdKc38kzfxyPqauYkstOEH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InstrumentSans-bold.fntdata"/><Relationship Id="rId16" Type="http://schemas.openxmlformats.org/officeDocument/2006/relationships/font" Target="fonts/InstrumentSans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InstrumentSans-boldItalic.fntdata"/><Relationship Id="rId6" Type="http://schemas.openxmlformats.org/officeDocument/2006/relationships/slide" Target="slides/slide1.xml"/><Relationship Id="rId18" Type="http://schemas.openxmlformats.org/officeDocument/2006/relationships/font" Target="fonts/Instrument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89b298cae8_0_5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389b298cae8_0_5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89b298cae8_0_5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9b298cae8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89b298cae8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389b298cae8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89b298cae8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389b298cae8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89b298cae8_0_1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9b298cae8_0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89b298cae8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89b298cae8_0_2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9b298cae8_0_2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389b298cae8_0_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89b298cae8_0_2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89b298cae8_0_3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389b298cae8_0_3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89b298cae8_0_3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89b298cae8_0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389b298cae8_0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89b298cae8_0_4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89b298cae8_0_4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89b298cae8_0_4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89b298cae8_0_4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9b298cae8_0_5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89b298cae8_0_5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89b298cae8_0_5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" name="Google Shape;45;g389b298cae8_0_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g389b298cae8_0_1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7" name="Google Shape;47;g389b298cae8_0_1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9" name="Google Shape;49;g389b298cae8_0_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389b298cae8_0_1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1" name="Google Shape;51;g389b298cae8_0_1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3" name="Google Shape;53;g389b298cae8_0_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g389b298cae8_0_1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5" name="Google Shape;55;g389b298cae8_0_1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" name="Google Shape;57;g389b298cae8_0_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389b298cae8_0_1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9" name="Google Shape;59;g389b298cae8_0_1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1" name="Google Shape;61;g389b298cae8_0_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389b298cae8_0_13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3" name="Google Shape;63;g389b298cae8_0_13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" name="Google Shape;65;g389b298cae8_0_1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389b298cae8_0_14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7" name="Google Shape;67;g389b298cae8_0_14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9" name="Google Shape;69;g389b298cae8_0_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g389b298cae8_0_14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1" name="Google Shape;71;g389b298cae8_0_14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" name="Google Shape;73;g389b298cae8_0_1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389b298cae8_0_14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5" name="Google Shape;75;g389b298cae8_0_1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7" name="Google Shape;77;g389b298cae8_0_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389b298cae8_0_15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9" name="Google Shape;79;g389b298cae8_0_15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1" name="Google Shape;81;g389b298cae8_0_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389b298cae8_0_15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3" name="Google Shape;83;g389b298cae8_0_15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36.png"/><Relationship Id="rId7" Type="http://schemas.openxmlformats.org/officeDocument/2006/relationships/image" Target="../media/image41.png"/><Relationship Id="rId8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30.png"/><Relationship Id="rId7" Type="http://schemas.openxmlformats.org/officeDocument/2006/relationships/image" Target="../media/image24.png"/><Relationship Id="rId8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>
            <a:off x="793790" y="872609"/>
            <a:ext cx="7556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Enhancing Safety and Risk Management in Construction</a:t>
            </a:r>
            <a:endParaRPr b="0" i="0" sz="4450" u="none" cap="none" strike="noStrike"/>
          </a:p>
        </p:txBody>
      </p:sp>
      <p:sp>
        <p:nvSpPr>
          <p:cNvPr id="92" name="Google Shape;92;p1"/>
          <p:cNvSpPr/>
          <p:nvPr/>
        </p:nvSpPr>
        <p:spPr>
          <a:xfrm>
            <a:off x="1133951" y="3679269"/>
            <a:ext cx="72162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Exploring three innovative tools revolutionizing how we protect workers and manage risk: </a:t>
            </a:r>
            <a:endParaRPr b="0" i="0" sz="2200" u="none" cap="none" strike="noStrike"/>
          </a:p>
        </p:txBody>
      </p:sp>
      <p:sp>
        <p:nvSpPr>
          <p:cNvPr id="93" name="Google Shape;93;p1"/>
          <p:cNvSpPr/>
          <p:nvPr/>
        </p:nvSpPr>
        <p:spPr>
          <a:xfrm>
            <a:off x="1133951" y="4728091"/>
            <a:ext cx="4380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SoloProtect Lone Worker Device </a:t>
            </a:r>
            <a:endParaRPr b="0" i="0" sz="2200" u="none" cap="none" strike="noStrike"/>
          </a:p>
        </p:txBody>
      </p:sp>
      <p:sp>
        <p:nvSpPr>
          <p:cNvPr id="94" name="Google Shape;94;p1"/>
          <p:cNvSpPr/>
          <p:nvPr/>
        </p:nvSpPr>
        <p:spPr>
          <a:xfrm>
            <a:off x="1133951" y="542258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Kwant AI and </a:t>
            </a:r>
            <a:endParaRPr b="0" i="0" sz="2200" u="none" cap="none" strike="noStrike"/>
          </a:p>
        </p:txBody>
      </p:sp>
      <p:sp>
        <p:nvSpPr>
          <p:cNvPr id="95" name="Google Shape;95;p1"/>
          <p:cNvSpPr/>
          <p:nvPr/>
        </p:nvSpPr>
        <p:spPr>
          <a:xfrm>
            <a:off x="1133951" y="6117074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Procore Risk AI</a:t>
            </a:r>
            <a:endParaRPr b="0" i="0" sz="2200" u="none" cap="none" strike="noStrike"/>
          </a:p>
        </p:txBody>
      </p:sp>
      <p:sp>
        <p:nvSpPr>
          <p:cNvPr id="96" name="Google Shape;96;p1"/>
          <p:cNvSpPr/>
          <p:nvPr/>
        </p:nvSpPr>
        <p:spPr>
          <a:xfrm>
            <a:off x="1133951" y="6811566"/>
            <a:ext cx="72162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400"/>
              <a:buFont typeface="Instrument Sans"/>
              <a:buNone/>
            </a:pPr>
            <a:r>
              <a:rPr b="0" i="0" lang="en-US" sz="14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 598: AI in Construction | Amrutheshwari Pillete &amp; Melanie Duran</a:t>
            </a:r>
            <a:endParaRPr b="0" i="0" sz="1400" u="none" cap="none" strike="noStrike"/>
          </a:p>
        </p:txBody>
      </p:sp>
      <p:sp>
        <p:nvSpPr>
          <p:cNvPr id="97" name="Google Shape;97;p1"/>
          <p:cNvSpPr/>
          <p:nvPr/>
        </p:nvSpPr>
        <p:spPr>
          <a:xfrm>
            <a:off x="793790" y="3339108"/>
            <a:ext cx="30600" cy="4017900"/>
          </a:xfrm>
          <a:prstGeom prst="rect">
            <a:avLst/>
          </a:prstGeom>
          <a:solidFill>
            <a:srgbClr val="5054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89b298cae8_0_582"/>
          <p:cNvSpPr/>
          <p:nvPr/>
        </p:nvSpPr>
        <p:spPr>
          <a:xfrm>
            <a:off x="793790" y="669965"/>
            <a:ext cx="12068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Procore Risk AI: Applications and Advantages</a:t>
            </a:r>
            <a:endParaRPr b="0" i="0" sz="4450" u="none" cap="none" strike="noStrike"/>
          </a:p>
        </p:txBody>
      </p:sp>
      <p:sp>
        <p:nvSpPr>
          <p:cNvPr id="264" name="Google Shape;264;g389b298cae8_0_582"/>
          <p:cNvSpPr/>
          <p:nvPr/>
        </p:nvSpPr>
        <p:spPr>
          <a:xfrm>
            <a:off x="1442085" y="3143845"/>
            <a:ext cx="3136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Predictive Risk Analysis</a:t>
            </a:r>
            <a:endParaRPr b="0" i="0" sz="2200" u="none" cap="none" strike="noStrike"/>
          </a:p>
        </p:txBody>
      </p:sp>
      <p:sp>
        <p:nvSpPr>
          <p:cNvPr id="265" name="Google Shape;265;g389b298cae8_0_582"/>
          <p:cNvSpPr/>
          <p:nvPr/>
        </p:nvSpPr>
        <p:spPr>
          <a:xfrm>
            <a:off x="793790" y="3634264"/>
            <a:ext cx="37851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Forecasts delays, cost overruns, and safety hazards using historical data, sensor inputs, and weather patterns.</a:t>
            </a:r>
            <a:endParaRPr b="0" i="0" sz="1750" u="none" cap="none" strike="noStrike"/>
          </a:p>
        </p:txBody>
      </p:sp>
      <p:pic>
        <p:nvPicPr>
          <p:cNvPr descr="preencoded.png" id="266" name="Google Shape;266;g389b298cae8_0_5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1832372"/>
            <a:ext cx="4564976" cy="4564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7" name="Google Shape;267;g389b298cae8_0_5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0033" y="3915489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389b298cae8_0_582"/>
          <p:cNvSpPr/>
          <p:nvPr/>
        </p:nvSpPr>
        <p:spPr>
          <a:xfrm>
            <a:off x="9597628" y="1917502"/>
            <a:ext cx="2944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Workflow Automation</a:t>
            </a:r>
            <a:endParaRPr b="0" i="0" sz="2200" u="none" cap="none" strike="noStrike"/>
          </a:p>
        </p:txBody>
      </p:sp>
      <p:sp>
        <p:nvSpPr>
          <p:cNvPr id="269" name="Google Shape;269;g389b298cae8_0_582"/>
          <p:cNvSpPr/>
          <p:nvPr/>
        </p:nvSpPr>
        <p:spPr>
          <a:xfrm>
            <a:off x="9597628" y="2407920"/>
            <a:ext cx="42390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Automates RFIs, submittal tracking, and compliance verification, reducing administrative burden and accelerating decision-making.</a:t>
            </a:r>
            <a:endParaRPr b="0" i="0" sz="1750" u="none" cap="none" strike="noStrike"/>
          </a:p>
        </p:txBody>
      </p:sp>
      <p:pic>
        <p:nvPicPr>
          <p:cNvPr descr="preencoded.png" id="270" name="Google Shape;270;g389b298cae8_0_5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1832372"/>
            <a:ext cx="4564976" cy="4564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1" name="Google Shape;271;g389b298cae8_0_5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43230" y="2897505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89b298cae8_0_582"/>
          <p:cNvSpPr/>
          <p:nvPr/>
        </p:nvSpPr>
        <p:spPr>
          <a:xfrm>
            <a:off x="9597628" y="4370070"/>
            <a:ext cx="3650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Real-Time Safety Detection</a:t>
            </a:r>
            <a:endParaRPr b="0" i="0" sz="2200" u="none" cap="none" strike="noStrike"/>
          </a:p>
        </p:txBody>
      </p:sp>
      <p:sp>
        <p:nvSpPr>
          <p:cNvPr id="273" name="Google Shape;273;g389b298cae8_0_582"/>
          <p:cNvSpPr/>
          <p:nvPr/>
        </p:nvSpPr>
        <p:spPr>
          <a:xfrm>
            <a:off x="9597628" y="4860488"/>
            <a:ext cx="42390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Continuously monitors jobsite conditions to identify emerging hazards, enabling immediate corrective action and reducing rework.</a:t>
            </a:r>
            <a:endParaRPr b="0" i="0" sz="1750" u="none" cap="none" strike="noStrike"/>
          </a:p>
        </p:txBody>
      </p:sp>
      <p:pic>
        <p:nvPicPr>
          <p:cNvPr descr="preencoded.png" id="274" name="Google Shape;274;g389b298cae8_0_5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653" y="1832372"/>
            <a:ext cx="4564976" cy="4564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g389b298cae8_0_5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43230" y="4933474"/>
            <a:ext cx="318968" cy="39862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389b298cae8_0_582"/>
          <p:cNvSpPr/>
          <p:nvPr/>
        </p:nvSpPr>
        <p:spPr>
          <a:xfrm>
            <a:off x="793790" y="6652498"/>
            <a:ext cx="130428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These capabilities enable faster, data-driven decisions while optimizing resource allocation and improving regulatory compliance to reduce legal exposure.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9b298cae8_0_85"/>
          <p:cNvSpPr/>
          <p:nvPr/>
        </p:nvSpPr>
        <p:spPr>
          <a:xfrm>
            <a:off x="793790" y="1220986"/>
            <a:ext cx="11636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Today's Agenda: Innovative Safety Solutions</a:t>
            </a:r>
            <a:endParaRPr b="0" i="0" sz="4450" u="none" cap="none" strike="noStrike"/>
          </a:p>
        </p:txBody>
      </p:sp>
      <p:sp>
        <p:nvSpPr>
          <p:cNvPr id="104" name="Google Shape;104;g389b298cae8_0_85"/>
          <p:cNvSpPr/>
          <p:nvPr/>
        </p:nvSpPr>
        <p:spPr>
          <a:xfrm>
            <a:off x="793790" y="2723555"/>
            <a:ext cx="4196400" cy="2040600"/>
          </a:xfrm>
          <a:prstGeom prst="roundRect">
            <a:avLst>
              <a:gd fmla="val 7170" name="adj"/>
            </a:avLst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5" name="Google Shape;105;g389b298cae8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693075"/>
            <a:ext cx="4196358" cy="12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g389b298cae8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1688" y="2383393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g389b298cae8_0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55761" y="2553533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389b298cae8_0_85"/>
          <p:cNvSpPr/>
          <p:nvPr/>
        </p:nvSpPr>
        <p:spPr>
          <a:xfrm>
            <a:off x="1051084" y="329053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Tool Overview</a:t>
            </a:r>
            <a:endParaRPr b="0" i="0" sz="2200" u="none" cap="none" strike="noStrike"/>
          </a:p>
        </p:txBody>
      </p:sp>
      <p:sp>
        <p:nvSpPr>
          <p:cNvPr id="109" name="Google Shape;109;g389b298cae8_0_85"/>
          <p:cNvSpPr/>
          <p:nvPr/>
        </p:nvSpPr>
        <p:spPr>
          <a:xfrm>
            <a:off x="1051084" y="3780949"/>
            <a:ext cx="3681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Introduction to each innovative safety solution and core features.</a:t>
            </a:r>
            <a:endParaRPr b="0" i="0" sz="1750" u="none" cap="none" strike="noStrike"/>
          </a:p>
        </p:txBody>
      </p:sp>
      <p:sp>
        <p:nvSpPr>
          <p:cNvPr id="110" name="Google Shape;110;g389b298cae8_0_85"/>
          <p:cNvSpPr/>
          <p:nvPr/>
        </p:nvSpPr>
        <p:spPr>
          <a:xfrm>
            <a:off x="5216962" y="2723555"/>
            <a:ext cx="4196400" cy="2040600"/>
          </a:xfrm>
          <a:prstGeom prst="roundRect">
            <a:avLst>
              <a:gd fmla="val 7170" name="adj"/>
            </a:avLst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1" name="Google Shape;111;g389b298cae8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6962" y="2693075"/>
            <a:ext cx="4196358" cy="12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2" name="Google Shape;112;g389b298cae8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4860" y="2383393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g389b298cae8_0_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78933" y="2553533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389b298cae8_0_85"/>
          <p:cNvSpPr/>
          <p:nvPr/>
        </p:nvSpPr>
        <p:spPr>
          <a:xfrm>
            <a:off x="5474256" y="329053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Applications</a:t>
            </a:r>
            <a:endParaRPr b="0" i="0" sz="2200" u="none" cap="none" strike="noStrike"/>
          </a:p>
        </p:txBody>
      </p:sp>
      <p:sp>
        <p:nvSpPr>
          <p:cNvPr id="115" name="Google Shape;115;g389b298cae8_0_85"/>
          <p:cNvSpPr/>
          <p:nvPr/>
        </p:nvSpPr>
        <p:spPr>
          <a:xfrm>
            <a:off x="5474256" y="3780949"/>
            <a:ext cx="3681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Real-world implementation on construction sites.</a:t>
            </a:r>
            <a:endParaRPr b="0" i="0" sz="1750" u="none" cap="none" strike="noStrike"/>
          </a:p>
        </p:txBody>
      </p:sp>
      <p:sp>
        <p:nvSpPr>
          <p:cNvPr id="116" name="Google Shape;116;g389b298cae8_0_85"/>
          <p:cNvSpPr/>
          <p:nvPr/>
        </p:nvSpPr>
        <p:spPr>
          <a:xfrm>
            <a:off x="9640133" y="2723555"/>
            <a:ext cx="4196400" cy="2040600"/>
          </a:xfrm>
          <a:prstGeom prst="roundRect">
            <a:avLst>
              <a:gd fmla="val 7170" name="adj"/>
            </a:avLst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7" name="Google Shape;117;g389b298cae8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0133" y="2693075"/>
            <a:ext cx="4196358" cy="12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" name="Google Shape;118;g389b298cae8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98032" y="2383393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9" name="Google Shape;119;g389b298cae8_0_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02105" y="2553533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389b298cae8_0_85"/>
          <p:cNvSpPr/>
          <p:nvPr/>
        </p:nvSpPr>
        <p:spPr>
          <a:xfrm>
            <a:off x="9897427" y="3290530"/>
            <a:ext cx="3027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Benefits &amp; Advantages</a:t>
            </a:r>
            <a:endParaRPr b="0" i="0" sz="2200" u="none" cap="none" strike="noStrike"/>
          </a:p>
        </p:txBody>
      </p:sp>
      <p:sp>
        <p:nvSpPr>
          <p:cNvPr id="121" name="Google Shape;121;g389b298cae8_0_85"/>
          <p:cNvSpPr/>
          <p:nvPr/>
        </p:nvSpPr>
        <p:spPr>
          <a:xfrm>
            <a:off x="9897427" y="3780949"/>
            <a:ext cx="3681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Quantifiable improvements in safety and efficiency.</a:t>
            </a:r>
            <a:endParaRPr b="0" i="0" sz="1750" u="none" cap="none" strike="noStrike"/>
          </a:p>
        </p:txBody>
      </p:sp>
      <p:sp>
        <p:nvSpPr>
          <p:cNvPr id="122" name="Google Shape;122;g389b298cae8_0_85"/>
          <p:cNvSpPr/>
          <p:nvPr/>
        </p:nvSpPr>
        <p:spPr>
          <a:xfrm>
            <a:off x="793790" y="5331023"/>
            <a:ext cx="6408000" cy="1677600"/>
          </a:xfrm>
          <a:prstGeom prst="roundRect">
            <a:avLst>
              <a:gd fmla="val 8721" name="adj"/>
            </a:avLst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3" name="Google Shape;123;g389b298cae8_0_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3790" y="5300543"/>
            <a:ext cx="6407945" cy="12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4" name="Google Shape;124;g389b298cae8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540" y="4990862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5" name="Google Shape;125;g389b298cae8_0_8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61614" y="5161002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389b298cae8_0_85"/>
          <p:cNvSpPr/>
          <p:nvPr/>
        </p:nvSpPr>
        <p:spPr>
          <a:xfrm>
            <a:off x="1051084" y="589799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Challenges</a:t>
            </a:r>
            <a:endParaRPr b="0" i="0" sz="2200" u="none" cap="none" strike="noStrike"/>
          </a:p>
        </p:txBody>
      </p:sp>
      <p:sp>
        <p:nvSpPr>
          <p:cNvPr id="127" name="Google Shape;127;g389b298cae8_0_85"/>
          <p:cNvSpPr/>
          <p:nvPr/>
        </p:nvSpPr>
        <p:spPr>
          <a:xfrm>
            <a:off x="1051084" y="6388417"/>
            <a:ext cx="5893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Limitations and barriers to adoption.</a:t>
            </a:r>
            <a:endParaRPr b="0" i="0" sz="1750" u="none" cap="none" strike="noStrike"/>
          </a:p>
        </p:txBody>
      </p:sp>
      <p:sp>
        <p:nvSpPr>
          <p:cNvPr id="128" name="Google Shape;128;g389b298cae8_0_85"/>
          <p:cNvSpPr/>
          <p:nvPr/>
        </p:nvSpPr>
        <p:spPr>
          <a:xfrm>
            <a:off x="7428548" y="5331023"/>
            <a:ext cx="6408000" cy="1677600"/>
          </a:xfrm>
          <a:prstGeom prst="roundRect">
            <a:avLst>
              <a:gd fmla="val 8721" name="adj"/>
            </a:avLst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9" name="Google Shape;129;g389b298cae8_0_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28548" y="5300543"/>
            <a:ext cx="6407945" cy="12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0" name="Google Shape;130;g389b298cae8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2298" y="4990862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1" name="Google Shape;131;g389b298cae8_0_8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496371" y="5161002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389b298cae8_0_85"/>
          <p:cNvSpPr/>
          <p:nvPr/>
        </p:nvSpPr>
        <p:spPr>
          <a:xfrm>
            <a:off x="7685842" y="589799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Industry Impact</a:t>
            </a:r>
            <a:endParaRPr b="0" i="0" sz="2200" u="none" cap="none" strike="noStrike"/>
          </a:p>
        </p:txBody>
      </p:sp>
      <p:sp>
        <p:nvSpPr>
          <p:cNvPr id="133" name="Google Shape;133;g389b298cae8_0_85"/>
          <p:cNvSpPr/>
          <p:nvPr/>
        </p:nvSpPr>
        <p:spPr>
          <a:xfrm>
            <a:off x="7685842" y="6388417"/>
            <a:ext cx="5893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Transformative potential for construction safety.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89b298cae8_0_171"/>
          <p:cNvSpPr/>
          <p:nvPr/>
        </p:nvSpPr>
        <p:spPr>
          <a:xfrm>
            <a:off x="765453" y="602099"/>
            <a:ext cx="79278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4050"/>
              <a:buFont typeface="Instrument Sans"/>
              <a:buNone/>
            </a:pPr>
            <a:r>
              <a:rPr b="0" i="0" lang="en-US" sz="405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SoloProtect Lone Worker Device</a:t>
            </a:r>
            <a:endParaRPr b="0" i="0" sz="4050" u="none" cap="none" strike="noStrike"/>
          </a:p>
        </p:txBody>
      </p:sp>
      <p:sp>
        <p:nvSpPr>
          <p:cNvPr id="140" name="Google Shape;140;g389b298cae8_0_171"/>
          <p:cNvSpPr/>
          <p:nvPr/>
        </p:nvSpPr>
        <p:spPr>
          <a:xfrm>
            <a:off x="765453" y="1562933"/>
            <a:ext cx="10717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15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3250"/>
              <a:buFont typeface="Instrument Sans"/>
              <a:buNone/>
            </a:pPr>
            <a:r>
              <a:rPr b="0" i="0" lang="en-US" sz="325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Protecting Isolated Workers in High-Risk Environments</a:t>
            </a:r>
            <a:endParaRPr b="0" i="0" sz="3250" u="none" cap="none" strike="noStrike"/>
          </a:p>
        </p:txBody>
      </p:sp>
      <p:pic>
        <p:nvPicPr>
          <p:cNvPr descr="preencoded.png" id="141" name="Google Shape;141;g389b298cae8_0_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453" y="2627590"/>
            <a:ext cx="4766191" cy="47661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389b298cae8_0_171"/>
          <p:cNvSpPr/>
          <p:nvPr/>
        </p:nvSpPr>
        <p:spPr>
          <a:xfrm>
            <a:off x="6895981" y="2580799"/>
            <a:ext cx="69765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600"/>
              <a:buFont typeface="Instrument Sans"/>
              <a:buNone/>
            </a:pPr>
            <a:r>
              <a:rPr b="0" i="0" lang="en-US" sz="16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The SoloProtect Shield is a rugged, wearable safety device designed as a discreet badge for lone workers facing elevated risks on construction sites.</a:t>
            </a:r>
            <a:endParaRPr b="0" i="0" sz="1600" u="none" cap="none" strike="noStrike"/>
          </a:p>
        </p:txBody>
      </p:sp>
      <p:sp>
        <p:nvSpPr>
          <p:cNvPr id="143" name="Google Shape;143;g389b298cae8_0_171"/>
          <p:cNvSpPr/>
          <p:nvPr/>
        </p:nvSpPr>
        <p:spPr>
          <a:xfrm>
            <a:off x="6895981" y="3764994"/>
            <a:ext cx="69765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600"/>
              <a:buFont typeface="Instrument Sans"/>
              <a:buNone/>
            </a:pPr>
            <a:r>
              <a:rPr b="0" i="0" lang="en-US" sz="16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This professional-grade solution provides continuous protection for workers handling heavy vehicles, working at heights, managing hazardous materials, or operating in extreme weather conditions.</a:t>
            </a:r>
            <a:endParaRPr b="0" i="0" sz="1600" u="none" cap="none" strike="noStrike"/>
          </a:p>
        </p:txBody>
      </p:sp>
      <p:sp>
        <p:nvSpPr>
          <p:cNvPr id="144" name="Google Shape;144;g389b298cae8_0_171"/>
          <p:cNvSpPr/>
          <p:nvPr/>
        </p:nvSpPr>
        <p:spPr>
          <a:xfrm>
            <a:off x="6895981" y="4995982"/>
            <a:ext cx="6976500" cy="1547700"/>
          </a:xfrm>
          <a:prstGeom prst="roundRect">
            <a:avLst>
              <a:gd fmla="val 5639" name="adj"/>
            </a:avLst>
          </a:prstGeom>
          <a:solidFill>
            <a:srgbClr val="D4D5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5" name="Google Shape;145;g389b298cae8_0_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3745" y="5310068"/>
            <a:ext cx="259675" cy="20776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89b298cae8_0_171"/>
          <p:cNvSpPr/>
          <p:nvPr/>
        </p:nvSpPr>
        <p:spPr>
          <a:xfrm>
            <a:off x="7571184" y="5255657"/>
            <a:ext cx="60936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strument Sans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Core Features:</a:t>
            </a:r>
            <a:r>
              <a:rPr b="0" i="0" lang="en-US" sz="1600" u="none" cap="none" strike="noStrike">
                <a:solidFill>
                  <a:srgbClr val="000000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Advanced fall detection, real-time GPS tracking, Red Alert panic button, and 24/7 professional monitoring ensure comprehensive worker protection.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9b298cae8_0_225"/>
          <p:cNvSpPr/>
          <p:nvPr/>
        </p:nvSpPr>
        <p:spPr>
          <a:xfrm>
            <a:off x="793790" y="815459"/>
            <a:ext cx="83214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3300"/>
              <a:buFont typeface="Instrument Sans"/>
              <a:buNone/>
            </a:pPr>
            <a:r>
              <a:rPr b="0" i="0" lang="en-US" sz="330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SoloProtect: Application and Key Benefits</a:t>
            </a:r>
            <a:endParaRPr b="0" i="0" sz="3300" u="none" cap="none" strike="noStrike"/>
          </a:p>
        </p:txBody>
      </p:sp>
      <p:pic>
        <p:nvPicPr>
          <p:cNvPr descr="preencoded.png" id="153" name="Google Shape;153;g389b298cae8_0_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793558"/>
            <a:ext cx="2716649" cy="271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89b298cae8_0_225"/>
          <p:cNvSpPr/>
          <p:nvPr/>
        </p:nvSpPr>
        <p:spPr>
          <a:xfrm>
            <a:off x="4838700" y="1793558"/>
            <a:ext cx="9005400" cy="1365900"/>
          </a:xfrm>
          <a:prstGeom prst="roundRect">
            <a:avLst>
              <a:gd fmla="val 8033" name="adj"/>
            </a:avLst>
          </a:prstGeom>
          <a:solidFill>
            <a:srgbClr val="FFFFFF">
              <a:alpha val="74900"/>
            </a:srgbClr>
          </a:solidFill>
          <a:ln cap="flat" cmpd="sng" w="22850">
            <a:solidFill>
              <a:srgbClr val="C8C9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5" name="Google Shape;155;g389b298cae8_0_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5840" y="1793558"/>
            <a:ext cx="91440" cy="136588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89b298cae8_0_225"/>
          <p:cNvSpPr/>
          <p:nvPr/>
        </p:nvSpPr>
        <p:spPr>
          <a:xfrm>
            <a:off x="5100161" y="1986439"/>
            <a:ext cx="29151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650"/>
              <a:buFont typeface="Instrument Sans"/>
              <a:buNone/>
            </a:pPr>
            <a:r>
              <a:rPr b="0" i="0" lang="en-US" sz="16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Instant Emergency Response</a:t>
            </a:r>
            <a:endParaRPr b="0" i="0" sz="1650" u="none" cap="none" strike="noStrike"/>
          </a:p>
        </p:txBody>
      </p:sp>
      <p:sp>
        <p:nvSpPr>
          <p:cNvPr id="157" name="Google Shape;157;g389b298cae8_0_225"/>
          <p:cNvSpPr/>
          <p:nvPr/>
        </p:nvSpPr>
        <p:spPr>
          <a:xfrm>
            <a:off x="5100161" y="2422208"/>
            <a:ext cx="85512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300"/>
              <a:buFont typeface="Instrument Sans"/>
              <a:buNone/>
            </a:pPr>
            <a:r>
              <a:rPr b="0" i="0" lang="en-US" sz="13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Automated detection of falls, aggression, or medical emergencies with manual panic button activation ensures rapid response when seconds count.</a:t>
            </a:r>
            <a:endParaRPr b="0" i="0" sz="1300" u="none" cap="none" strike="noStrike"/>
          </a:p>
        </p:txBody>
      </p:sp>
      <p:sp>
        <p:nvSpPr>
          <p:cNvPr id="158" name="Google Shape;158;g389b298cae8_0_225"/>
          <p:cNvSpPr/>
          <p:nvPr/>
        </p:nvSpPr>
        <p:spPr>
          <a:xfrm>
            <a:off x="4838700" y="3329464"/>
            <a:ext cx="9005400" cy="1365900"/>
          </a:xfrm>
          <a:prstGeom prst="roundRect">
            <a:avLst>
              <a:gd fmla="val 8033" name="adj"/>
            </a:avLst>
          </a:prstGeom>
          <a:solidFill>
            <a:srgbClr val="FFFFFF">
              <a:alpha val="74900"/>
            </a:srgbClr>
          </a:solidFill>
          <a:ln cap="flat" cmpd="sng" w="22850">
            <a:solidFill>
              <a:srgbClr val="C8C9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9" name="Google Shape;159;g389b298cae8_0_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5840" y="3329464"/>
            <a:ext cx="91440" cy="136588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89b298cae8_0_225"/>
          <p:cNvSpPr/>
          <p:nvPr/>
        </p:nvSpPr>
        <p:spPr>
          <a:xfrm>
            <a:off x="5100161" y="3522345"/>
            <a:ext cx="2611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650"/>
              <a:buFont typeface="Instrument Sans"/>
              <a:buNone/>
            </a:pPr>
            <a:r>
              <a:rPr b="0" i="0" lang="en-US" sz="16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Reduced Incident Severity</a:t>
            </a:r>
            <a:endParaRPr b="0" i="0" sz="1650" u="none" cap="none" strike="noStrike"/>
          </a:p>
        </p:txBody>
      </p:sp>
      <p:sp>
        <p:nvSpPr>
          <p:cNvPr id="161" name="Google Shape;161;g389b298cae8_0_225"/>
          <p:cNvSpPr/>
          <p:nvPr/>
        </p:nvSpPr>
        <p:spPr>
          <a:xfrm>
            <a:off x="5100161" y="3958114"/>
            <a:ext cx="85512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300"/>
              <a:buFont typeface="Instrument Sans"/>
              <a:buNone/>
            </a:pPr>
            <a:r>
              <a:rPr b="0" i="0" lang="en-US" sz="13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Swift response times minimize injury severity and operational downtime, protecting both workers and project schedules.</a:t>
            </a:r>
            <a:endParaRPr b="0" i="0" sz="1300" u="none" cap="none" strike="noStrike"/>
          </a:p>
        </p:txBody>
      </p:sp>
      <p:sp>
        <p:nvSpPr>
          <p:cNvPr id="162" name="Google Shape;162;g389b298cae8_0_225"/>
          <p:cNvSpPr/>
          <p:nvPr/>
        </p:nvSpPr>
        <p:spPr>
          <a:xfrm>
            <a:off x="4838700" y="4865370"/>
            <a:ext cx="9005400" cy="1093800"/>
          </a:xfrm>
          <a:prstGeom prst="roundRect">
            <a:avLst>
              <a:gd fmla="val 10033" name="adj"/>
            </a:avLst>
          </a:prstGeom>
          <a:solidFill>
            <a:srgbClr val="FFFFFF">
              <a:alpha val="74900"/>
            </a:srgbClr>
          </a:solidFill>
          <a:ln cap="flat" cmpd="sng" w="22850">
            <a:solidFill>
              <a:srgbClr val="C8C9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3" name="Google Shape;163;g389b298cae8_0_2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840" y="4865370"/>
            <a:ext cx="91440" cy="109370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389b298cae8_0_225"/>
          <p:cNvSpPr/>
          <p:nvPr/>
        </p:nvSpPr>
        <p:spPr>
          <a:xfrm>
            <a:off x="5100161" y="5058251"/>
            <a:ext cx="21264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650"/>
              <a:buFont typeface="Instrument Sans"/>
              <a:buNone/>
            </a:pPr>
            <a:r>
              <a:rPr b="0" i="0" lang="en-US" sz="16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OSHA Compliance</a:t>
            </a:r>
            <a:endParaRPr b="0" i="0" sz="1650" u="none" cap="none" strike="noStrike"/>
          </a:p>
        </p:txBody>
      </p:sp>
      <p:sp>
        <p:nvSpPr>
          <p:cNvPr id="165" name="Google Shape;165;g389b298cae8_0_225"/>
          <p:cNvSpPr/>
          <p:nvPr/>
        </p:nvSpPr>
        <p:spPr>
          <a:xfrm>
            <a:off x="5100161" y="5494020"/>
            <a:ext cx="8551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300"/>
              <a:buFont typeface="Instrument Sans"/>
              <a:buNone/>
            </a:pPr>
            <a:r>
              <a:rPr b="0" i="0" lang="en-US" sz="13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Ensures regulatory compliance and loss prevention while demonstrating commitment to worker safety.</a:t>
            </a:r>
            <a:endParaRPr b="0" i="0" sz="1300" u="none" cap="none" strike="noStrike"/>
          </a:p>
        </p:txBody>
      </p:sp>
      <p:sp>
        <p:nvSpPr>
          <p:cNvPr id="166" name="Google Shape;166;g389b298cae8_0_225"/>
          <p:cNvSpPr/>
          <p:nvPr/>
        </p:nvSpPr>
        <p:spPr>
          <a:xfrm>
            <a:off x="4838700" y="6129099"/>
            <a:ext cx="9005400" cy="1093800"/>
          </a:xfrm>
          <a:prstGeom prst="roundRect">
            <a:avLst>
              <a:gd fmla="val 10033" name="adj"/>
            </a:avLst>
          </a:prstGeom>
          <a:solidFill>
            <a:srgbClr val="FFFFFF">
              <a:alpha val="74900"/>
            </a:srgbClr>
          </a:solidFill>
          <a:ln cap="flat" cmpd="sng" w="22850">
            <a:solidFill>
              <a:srgbClr val="C8C9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7" name="Google Shape;167;g389b298cae8_0_2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840" y="6129099"/>
            <a:ext cx="91440" cy="109370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89b298cae8_0_225"/>
          <p:cNvSpPr/>
          <p:nvPr/>
        </p:nvSpPr>
        <p:spPr>
          <a:xfrm>
            <a:off x="5100161" y="6321981"/>
            <a:ext cx="21264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650"/>
              <a:buFont typeface="Instrument Sans"/>
              <a:buNone/>
            </a:pPr>
            <a:r>
              <a:rPr b="0" i="0" lang="en-US" sz="16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Improved Morale</a:t>
            </a:r>
            <a:endParaRPr b="0" i="0" sz="1650" u="none" cap="none" strike="noStrike"/>
          </a:p>
        </p:txBody>
      </p:sp>
      <p:sp>
        <p:nvSpPr>
          <p:cNvPr id="169" name="Google Shape;169;g389b298cae8_0_225"/>
          <p:cNvSpPr/>
          <p:nvPr/>
        </p:nvSpPr>
        <p:spPr>
          <a:xfrm>
            <a:off x="5100161" y="6757749"/>
            <a:ext cx="8551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300"/>
              <a:buFont typeface="Instrument Sans"/>
              <a:buNone/>
            </a:pPr>
            <a:r>
              <a:rPr b="0" i="0" lang="en-US" sz="13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Lower worker anxiety boosts morale, retention, and attracts talent in a labor-constrained industry.</a:t>
            </a:r>
            <a:endParaRPr b="0" i="0" sz="13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9b298cae8_0_289"/>
          <p:cNvSpPr/>
          <p:nvPr/>
        </p:nvSpPr>
        <p:spPr>
          <a:xfrm>
            <a:off x="793790" y="1125260"/>
            <a:ext cx="11920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SoloProtect: Challenges and Industry Impact</a:t>
            </a:r>
            <a:endParaRPr b="0" i="0" sz="4450" u="none" cap="none" strike="noStrike"/>
          </a:p>
        </p:txBody>
      </p:sp>
      <p:sp>
        <p:nvSpPr>
          <p:cNvPr id="176" name="Google Shape;176;g389b298cae8_0_289"/>
          <p:cNvSpPr/>
          <p:nvPr/>
        </p:nvSpPr>
        <p:spPr>
          <a:xfrm>
            <a:off x="793790" y="2401014"/>
            <a:ext cx="4436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2650"/>
              <a:buFont typeface="Instrument Sans"/>
              <a:buNone/>
            </a:pPr>
            <a:r>
              <a:rPr b="0" i="0" lang="en-US" sz="265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Implementation Challenges</a:t>
            </a:r>
            <a:endParaRPr b="0" i="0" sz="2650" u="none" cap="none" strike="noStrike"/>
          </a:p>
        </p:txBody>
      </p:sp>
      <p:sp>
        <p:nvSpPr>
          <p:cNvPr id="177" name="Google Shape;177;g389b298cae8_0_289"/>
          <p:cNvSpPr/>
          <p:nvPr/>
        </p:nvSpPr>
        <p:spPr>
          <a:xfrm>
            <a:off x="793790" y="3053120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b="1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Signal Disruptions:</a:t>
            </a: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Remote locations or indoor environments may affect connectivity.</a:t>
            </a:r>
            <a:endParaRPr b="0" i="0" sz="1750" u="none" cap="none" strike="noStrike"/>
          </a:p>
        </p:txBody>
      </p:sp>
      <p:sp>
        <p:nvSpPr>
          <p:cNvPr id="178" name="Google Shape;178;g389b298cae8_0_289"/>
          <p:cNvSpPr/>
          <p:nvPr/>
        </p:nvSpPr>
        <p:spPr>
          <a:xfrm>
            <a:off x="793790" y="3858220"/>
            <a:ext cx="6244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b="1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Initial Investment Costs:</a:t>
            </a: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Devices, training programs, and ongoing monitoring services require budget allocation.</a:t>
            </a:r>
            <a:endParaRPr b="0" i="0" sz="1750" u="none" cap="none" strike="noStrike"/>
          </a:p>
        </p:txBody>
      </p:sp>
      <p:sp>
        <p:nvSpPr>
          <p:cNvPr id="179" name="Google Shape;179;g389b298cae8_0_289"/>
          <p:cNvSpPr/>
          <p:nvPr/>
        </p:nvSpPr>
        <p:spPr>
          <a:xfrm>
            <a:off x="793790" y="5026223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b="1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Battery Dependency:</a:t>
            </a: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Extended shifts necessitate reliable charging infrastructure and management.</a:t>
            </a:r>
            <a:endParaRPr b="0" i="0" sz="1750" u="none" cap="none" strike="noStrike"/>
          </a:p>
        </p:txBody>
      </p:sp>
      <p:sp>
        <p:nvSpPr>
          <p:cNvPr id="180" name="Google Shape;180;g389b298cae8_0_289"/>
          <p:cNvSpPr/>
          <p:nvPr/>
        </p:nvSpPr>
        <p:spPr>
          <a:xfrm>
            <a:off x="793790" y="5831324"/>
            <a:ext cx="6244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b="1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User Adoption Barriers:</a:t>
            </a: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Requires consistent wear policies and cultural change management for effectiveness.</a:t>
            </a:r>
            <a:endParaRPr b="0" i="0" sz="1750" u="none" cap="none" strike="noStrike"/>
          </a:p>
        </p:txBody>
      </p:sp>
      <p:sp>
        <p:nvSpPr>
          <p:cNvPr id="181" name="Google Shape;181;g389b298cae8_0_289"/>
          <p:cNvSpPr/>
          <p:nvPr/>
        </p:nvSpPr>
        <p:spPr>
          <a:xfrm>
            <a:off x="7599521" y="2401014"/>
            <a:ext cx="36195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2650"/>
              <a:buFont typeface="Instrument Sans"/>
              <a:buNone/>
            </a:pPr>
            <a:r>
              <a:rPr b="0" i="0" lang="en-US" sz="265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Transformative Impact</a:t>
            </a:r>
            <a:endParaRPr b="0" i="0" sz="2650" u="none" cap="none" strike="noStrike"/>
          </a:p>
        </p:txBody>
      </p:sp>
      <p:sp>
        <p:nvSpPr>
          <p:cNvPr id="182" name="Google Shape;182;g389b298cae8_0_289"/>
          <p:cNvSpPr/>
          <p:nvPr/>
        </p:nvSpPr>
        <p:spPr>
          <a:xfrm>
            <a:off x="7599521" y="3053120"/>
            <a:ext cx="6244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Falls account for </a:t>
            </a:r>
            <a:r>
              <a:rPr b="1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33% of construction fatalities</a:t>
            </a: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. SoloProtect addresses this critical risk while fostering a proactive safety culture that attracts talent.</a:t>
            </a:r>
            <a:endParaRPr b="0" i="0" sz="1750" u="none" cap="none" strike="noStrike"/>
          </a:p>
        </p:txBody>
      </p:sp>
      <p:sp>
        <p:nvSpPr>
          <p:cNvPr id="183" name="Google Shape;183;g389b298cae8_0_289"/>
          <p:cNvSpPr/>
          <p:nvPr/>
        </p:nvSpPr>
        <p:spPr>
          <a:xfrm>
            <a:off x="7599521" y="4510326"/>
            <a:ext cx="29805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5850"/>
              <a:buFont typeface="Instrument Sans"/>
              <a:buNone/>
            </a:pPr>
            <a:r>
              <a:rPr b="0" i="0" lang="en-US" sz="58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20-30%</a:t>
            </a:r>
            <a:endParaRPr b="0" i="0" sz="5850" u="none" cap="none" strike="noStrike"/>
          </a:p>
        </p:txBody>
      </p:sp>
      <p:sp>
        <p:nvSpPr>
          <p:cNvPr id="184" name="Google Shape;184;g389b298cae8_0_289"/>
          <p:cNvSpPr/>
          <p:nvPr/>
        </p:nvSpPr>
        <p:spPr>
          <a:xfrm>
            <a:off x="7672149" y="554212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Projected Reduction</a:t>
            </a:r>
            <a:endParaRPr b="0" i="0" sz="2200" u="none" cap="none" strike="noStrike"/>
          </a:p>
        </p:txBody>
      </p:sp>
      <p:sp>
        <p:nvSpPr>
          <p:cNvPr id="185" name="Google Shape;185;g389b298cae8_0_289"/>
          <p:cNvSpPr/>
          <p:nvPr/>
        </p:nvSpPr>
        <p:spPr>
          <a:xfrm>
            <a:off x="7599521" y="6123265"/>
            <a:ext cx="2980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Drop in lone worker incidents.</a:t>
            </a:r>
            <a:endParaRPr b="0" i="0" sz="1750" u="none" cap="none" strike="noStrike"/>
          </a:p>
        </p:txBody>
      </p:sp>
      <p:sp>
        <p:nvSpPr>
          <p:cNvPr id="186" name="Google Shape;186;g389b298cae8_0_289"/>
          <p:cNvSpPr/>
          <p:nvPr/>
        </p:nvSpPr>
        <p:spPr>
          <a:xfrm>
            <a:off x="10863620" y="4510326"/>
            <a:ext cx="29805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5850"/>
              <a:buFont typeface="Instrument Sans"/>
              <a:buNone/>
            </a:pPr>
            <a:r>
              <a:rPr b="0" i="0" lang="en-US" sz="58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$M</a:t>
            </a:r>
            <a:endParaRPr b="0" i="0" sz="5850" u="none" cap="none" strike="noStrike"/>
          </a:p>
        </p:txBody>
      </p:sp>
      <p:sp>
        <p:nvSpPr>
          <p:cNvPr id="187" name="Google Shape;187;g389b298cae8_0_289"/>
          <p:cNvSpPr/>
          <p:nvPr/>
        </p:nvSpPr>
        <p:spPr>
          <a:xfrm>
            <a:off x="10936248" y="554212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Cost Savings</a:t>
            </a:r>
            <a:endParaRPr b="0" i="0" sz="2200" u="none" cap="none" strike="noStrike"/>
          </a:p>
        </p:txBody>
      </p:sp>
      <p:sp>
        <p:nvSpPr>
          <p:cNvPr id="188" name="Google Shape;188;g389b298cae8_0_289"/>
          <p:cNvSpPr/>
          <p:nvPr/>
        </p:nvSpPr>
        <p:spPr>
          <a:xfrm>
            <a:off x="10863620" y="6123265"/>
            <a:ext cx="2980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Millions saved in claims annually.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4" name="Google Shape;194;g389b298cae8_0_3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55174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389b298cae8_0_349"/>
          <p:cNvSpPr/>
          <p:nvPr/>
        </p:nvSpPr>
        <p:spPr>
          <a:xfrm>
            <a:off x="793790" y="3194923"/>
            <a:ext cx="74952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3200"/>
              <a:buFont typeface="Instrument Sans"/>
              <a:buNone/>
            </a:pPr>
            <a:r>
              <a:rPr b="0" i="0" lang="en-US" sz="320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Kwant AI: Workforce Operating System</a:t>
            </a:r>
            <a:endParaRPr b="0" i="0" sz="3200" u="none" cap="none" strike="noStrike"/>
          </a:p>
        </p:txBody>
      </p:sp>
      <p:sp>
        <p:nvSpPr>
          <p:cNvPr id="196" name="Google Shape;196;g389b298cae8_0_349"/>
          <p:cNvSpPr/>
          <p:nvPr/>
        </p:nvSpPr>
        <p:spPr>
          <a:xfrm>
            <a:off x="793790" y="3934778"/>
            <a:ext cx="130428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600"/>
              <a:buFont typeface="Instrument Sans"/>
              <a:buNone/>
            </a:pPr>
            <a:r>
              <a:rPr b="0" i="0" lang="en-US" sz="16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Kwant AI functions as a comprehensive "Operating System" for construction workforces, integrating wearable technology with advanced analytics to transform jobsite management. This end-to-end platform combines GPS-enabled badges, AI-powered insights, and automated compliance tools.</a:t>
            </a:r>
            <a:endParaRPr b="0" i="0" sz="1600" u="none" cap="none" strike="noStrike"/>
          </a:p>
        </p:txBody>
      </p:sp>
      <p:sp>
        <p:nvSpPr>
          <p:cNvPr id="197" name="Google Shape;197;g389b298cae8_0_349"/>
          <p:cNvSpPr/>
          <p:nvPr/>
        </p:nvSpPr>
        <p:spPr>
          <a:xfrm>
            <a:off x="793790" y="5144453"/>
            <a:ext cx="4211400" cy="612300"/>
          </a:xfrm>
          <a:prstGeom prst="roundRect">
            <a:avLst>
              <a:gd fmla="val 480076" name="adj"/>
            </a:avLst>
          </a:prstGeom>
          <a:solidFill>
            <a:srgbClr val="E2E3E9"/>
          </a:solidFill>
          <a:ln cap="flat" cmpd="sng" w="9525">
            <a:solidFill>
              <a:srgbClr val="C8C9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8" name="Google Shape;198;g389b298cae8_0_3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6415" y="5259229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89b298cae8_0_349"/>
          <p:cNvSpPr/>
          <p:nvPr/>
        </p:nvSpPr>
        <p:spPr>
          <a:xfrm>
            <a:off x="997863" y="5960864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000"/>
              <a:buFont typeface="Instrument Sans"/>
              <a:buNone/>
            </a:pPr>
            <a:r>
              <a:rPr b="0" i="0" lang="en-US" sz="20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Real-Time Tracking</a:t>
            </a:r>
            <a:endParaRPr b="0" i="0" sz="2000" u="none" cap="none" strike="noStrike"/>
          </a:p>
        </p:txBody>
      </p:sp>
      <p:sp>
        <p:nvSpPr>
          <p:cNvPr id="200" name="Google Shape;200;g389b298cae8_0_349"/>
          <p:cNvSpPr/>
          <p:nvPr/>
        </p:nvSpPr>
        <p:spPr>
          <a:xfrm>
            <a:off x="997863" y="6402110"/>
            <a:ext cx="38034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600"/>
              <a:buFont typeface="Instrument Sans"/>
              <a:buNone/>
            </a:pPr>
            <a:r>
              <a:rPr b="0" i="0" lang="en-US" sz="16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GPS-enabled wearable badges monitor worker locations and movements across the entire jobsite.</a:t>
            </a:r>
            <a:endParaRPr b="0" i="0" sz="1600" u="none" cap="none" strike="noStrike"/>
          </a:p>
        </p:txBody>
      </p:sp>
      <p:sp>
        <p:nvSpPr>
          <p:cNvPr id="201" name="Google Shape;201;g389b298cae8_0_349"/>
          <p:cNvSpPr/>
          <p:nvPr/>
        </p:nvSpPr>
        <p:spPr>
          <a:xfrm>
            <a:off x="5209342" y="5144453"/>
            <a:ext cx="4211700" cy="612300"/>
          </a:xfrm>
          <a:prstGeom prst="roundRect">
            <a:avLst>
              <a:gd fmla="val 480076" name="adj"/>
            </a:avLst>
          </a:prstGeom>
          <a:solidFill>
            <a:srgbClr val="E2E3E9"/>
          </a:solidFill>
          <a:ln cap="flat" cmpd="sng" w="9525">
            <a:solidFill>
              <a:srgbClr val="C8C9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2" name="Google Shape;202;g389b298cae8_0_3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2086" y="5259229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389b298cae8_0_349"/>
          <p:cNvSpPr/>
          <p:nvPr/>
        </p:nvSpPr>
        <p:spPr>
          <a:xfrm>
            <a:off x="5413415" y="5960864"/>
            <a:ext cx="2551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000"/>
              <a:buFont typeface="Instrument Sans"/>
              <a:buNone/>
            </a:pPr>
            <a:r>
              <a:rPr b="0" i="0" lang="en-US" sz="20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AI-Driven Insights</a:t>
            </a:r>
            <a:endParaRPr b="0" i="0" sz="2000" u="none" cap="none" strike="noStrike"/>
          </a:p>
        </p:txBody>
      </p:sp>
      <p:sp>
        <p:nvSpPr>
          <p:cNvPr id="204" name="Google Shape;204;g389b298cae8_0_349"/>
          <p:cNvSpPr/>
          <p:nvPr/>
        </p:nvSpPr>
        <p:spPr>
          <a:xfrm>
            <a:off x="5413415" y="6402110"/>
            <a:ext cx="38034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600"/>
              <a:buFont typeface="Instrument Sans"/>
              <a:buNone/>
            </a:pPr>
            <a:r>
              <a:rPr b="0" i="0" lang="en-US" sz="16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Machine learning analyzes productivity patterns, safety metrics, and operational efficiency.</a:t>
            </a:r>
            <a:endParaRPr b="0" i="0" sz="1600" u="none" cap="none" strike="noStrike"/>
          </a:p>
        </p:txBody>
      </p:sp>
      <p:sp>
        <p:nvSpPr>
          <p:cNvPr id="205" name="Google Shape;205;g389b298cae8_0_349"/>
          <p:cNvSpPr/>
          <p:nvPr/>
        </p:nvSpPr>
        <p:spPr>
          <a:xfrm>
            <a:off x="9625013" y="5144453"/>
            <a:ext cx="4211700" cy="612300"/>
          </a:xfrm>
          <a:prstGeom prst="roundRect">
            <a:avLst>
              <a:gd fmla="val 480076" name="adj"/>
            </a:avLst>
          </a:prstGeom>
          <a:solidFill>
            <a:srgbClr val="E2E3E9"/>
          </a:solidFill>
          <a:ln cap="flat" cmpd="sng" w="9525">
            <a:solidFill>
              <a:srgbClr val="C8C9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6" name="Google Shape;206;g389b298cae8_0_3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77757" y="5259229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389b298cae8_0_349"/>
          <p:cNvSpPr/>
          <p:nvPr/>
        </p:nvSpPr>
        <p:spPr>
          <a:xfrm>
            <a:off x="9829086" y="5960864"/>
            <a:ext cx="29346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000"/>
              <a:buFont typeface="Instrument Sans"/>
              <a:buNone/>
            </a:pPr>
            <a:r>
              <a:rPr b="0" i="0" lang="en-US" sz="20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Compliance Automation</a:t>
            </a:r>
            <a:endParaRPr b="0" i="0" sz="2000" u="none" cap="none" strike="noStrike"/>
          </a:p>
        </p:txBody>
      </p:sp>
      <p:sp>
        <p:nvSpPr>
          <p:cNvPr id="208" name="Google Shape;208;g389b298cae8_0_349"/>
          <p:cNvSpPr/>
          <p:nvPr/>
        </p:nvSpPr>
        <p:spPr>
          <a:xfrm>
            <a:off x="9829086" y="6402110"/>
            <a:ext cx="38034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600"/>
              <a:buFont typeface="Instrument Sans"/>
              <a:buNone/>
            </a:pPr>
            <a:r>
              <a:rPr b="0" i="0" lang="en-US" sz="16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RFID and Bluetooth integration manages certifications, training records, and regulatory requirements.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89b298cae8_0_410"/>
          <p:cNvSpPr/>
          <p:nvPr/>
        </p:nvSpPr>
        <p:spPr>
          <a:xfrm>
            <a:off x="627102" y="492681"/>
            <a:ext cx="71835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3500"/>
              <a:buFont typeface="Instrument Sans"/>
              <a:buNone/>
            </a:pPr>
            <a:r>
              <a:rPr b="0" i="0" lang="en-US" sz="350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Kwant AI: Real-World Applications</a:t>
            </a:r>
            <a:endParaRPr b="0" i="0" sz="3500" u="none" cap="none" strike="noStrike"/>
          </a:p>
        </p:txBody>
      </p:sp>
      <p:sp>
        <p:nvSpPr>
          <p:cNvPr id="215" name="Google Shape;215;g389b298cae8_0_410"/>
          <p:cNvSpPr/>
          <p:nvPr/>
        </p:nvSpPr>
        <p:spPr>
          <a:xfrm>
            <a:off x="627102" y="1522809"/>
            <a:ext cx="3835800" cy="2009700"/>
          </a:xfrm>
          <a:prstGeom prst="roundRect">
            <a:avLst>
              <a:gd fmla="val 3745" name="adj"/>
            </a:avLst>
          </a:prstGeom>
          <a:solidFill>
            <a:srgbClr val="FFFFFF">
              <a:alpha val="74900"/>
            </a:srgbClr>
          </a:solidFill>
          <a:ln cap="flat" cmpd="sng" w="22850">
            <a:solidFill>
              <a:srgbClr val="C8C9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89b298cae8_0_410"/>
          <p:cNvSpPr/>
          <p:nvPr/>
        </p:nvSpPr>
        <p:spPr>
          <a:xfrm>
            <a:off x="829032" y="1724739"/>
            <a:ext cx="22398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Safety Monitoring</a:t>
            </a:r>
            <a:endParaRPr b="0" i="0" sz="1750" u="none" cap="none" strike="noStrike"/>
          </a:p>
        </p:txBody>
      </p:sp>
      <p:sp>
        <p:nvSpPr>
          <p:cNvPr id="217" name="Google Shape;217;g389b298cae8_0_410"/>
          <p:cNvSpPr/>
          <p:nvPr/>
        </p:nvSpPr>
        <p:spPr>
          <a:xfrm>
            <a:off x="829032" y="2183725"/>
            <a:ext cx="34320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400"/>
              <a:buFont typeface="Instrument Sans"/>
              <a:buNone/>
            </a:pPr>
            <a:r>
              <a:rPr b="0" i="0" lang="en-US" sz="14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Detects falls, SOS alerts, and near-miss incidents in real-time while enforcing geofencing protocols for high-risk zones.</a:t>
            </a:r>
            <a:endParaRPr b="0" i="0" sz="1400" u="none" cap="none" strike="noStrike"/>
          </a:p>
        </p:txBody>
      </p:sp>
      <p:sp>
        <p:nvSpPr>
          <p:cNvPr id="218" name="Google Shape;218;g389b298cae8_0_410"/>
          <p:cNvSpPr/>
          <p:nvPr/>
        </p:nvSpPr>
        <p:spPr>
          <a:xfrm>
            <a:off x="4642009" y="1522809"/>
            <a:ext cx="3835800" cy="2009700"/>
          </a:xfrm>
          <a:prstGeom prst="roundRect">
            <a:avLst>
              <a:gd fmla="val 3745" name="adj"/>
            </a:avLst>
          </a:prstGeom>
          <a:solidFill>
            <a:srgbClr val="FFFFFF">
              <a:alpha val="74900"/>
            </a:srgbClr>
          </a:solidFill>
          <a:ln cap="flat" cmpd="sng" w="22850">
            <a:solidFill>
              <a:srgbClr val="C8C9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89b298cae8_0_410"/>
          <p:cNvSpPr/>
          <p:nvPr/>
        </p:nvSpPr>
        <p:spPr>
          <a:xfrm>
            <a:off x="4843939" y="1724739"/>
            <a:ext cx="22536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Productivity Tracking</a:t>
            </a:r>
            <a:endParaRPr b="0" i="0" sz="1750" u="none" cap="none" strike="noStrike"/>
          </a:p>
        </p:txBody>
      </p:sp>
      <p:sp>
        <p:nvSpPr>
          <p:cNvPr id="220" name="Google Shape;220;g389b298cae8_0_410"/>
          <p:cNvSpPr/>
          <p:nvPr/>
        </p:nvSpPr>
        <p:spPr>
          <a:xfrm>
            <a:off x="4843939" y="2183725"/>
            <a:ext cx="3432000" cy="11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400"/>
              <a:buFont typeface="Instrument Sans"/>
              <a:buNone/>
            </a:pPr>
            <a:r>
              <a:rPr b="0" i="0" lang="en-US" sz="14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Monitors work-in-progress, automates timesheet collection, and provides data-driven recommendations for resource optimization.</a:t>
            </a:r>
            <a:endParaRPr b="0" i="0" sz="1400" u="none" cap="none" strike="noStrike"/>
          </a:p>
        </p:txBody>
      </p:sp>
      <p:sp>
        <p:nvSpPr>
          <p:cNvPr id="221" name="Google Shape;221;g389b298cae8_0_410"/>
          <p:cNvSpPr/>
          <p:nvPr/>
        </p:nvSpPr>
        <p:spPr>
          <a:xfrm>
            <a:off x="627102" y="3711535"/>
            <a:ext cx="7850700" cy="1436400"/>
          </a:xfrm>
          <a:prstGeom prst="roundRect">
            <a:avLst>
              <a:gd fmla="val 5240" name="adj"/>
            </a:avLst>
          </a:prstGeom>
          <a:solidFill>
            <a:srgbClr val="FFFFFF">
              <a:alpha val="74900"/>
            </a:srgbClr>
          </a:solidFill>
          <a:ln cap="flat" cmpd="sng" w="22850">
            <a:solidFill>
              <a:srgbClr val="C8C9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89b298cae8_0_410"/>
          <p:cNvSpPr/>
          <p:nvPr/>
        </p:nvSpPr>
        <p:spPr>
          <a:xfrm>
            <a:off x="829032" y="3913465"/>
            <a:ext cx="27324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Compliance Management</a:t>
            </a:r>
            <a:endParaRPr b="0" i="0" sz="1750" u="none" cap="none" strike="noStrike"/>
          </a:p>
        </p:txBody>
      </p:sp>
      <p:sp>
        <p:nvSpPr>
          <p:cNvPr id="223" name="Google Shape;223;g389b298cae8_0_410"/>
          <p:cNvSpPr/>
          <p:nvPr/>
        </p:nvSpPr>
        <p:spPr>
          <a:xfrm>
            <a:off x="829032" y="4372451"/>
            <a:ext cx="74469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400"/>
              <a:buFont typeface="Instrument Sans"/>
              <a:buNone/>
            </a:pPr>
            <a:r>
              <a:rPr b="0" i="0" lang="en-US" sz="14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Verifies worker certifications, tracks training completion, and maintains audit-ready documentation for regulatory inspections.</a:t>
            </a:r>
            <a:endParaRPr b="0" i="0" sz="1400" u="none" cap="none" strike="noStrike"/>
          </a:p>
        </p:txBody>
      </p:sp>
      <p:sp>
        <p:nvSpPr>
          <p:cNvPr id="224" name="Google Shape;224;g389b298cae8_0_410"/>
          <p:cNvSpPr/>
          <p:nvPr/>
        </p:nvSpPr>
        <p:spPr>
          <a:xfrm>
            <a:off x="8922663" y="1500307"/>
            <a:ext cx="26877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2100"/>
              <a:buFont typeface="Instrument Sans"/>
              <a:buNone/>
            </a:pPr>
            <a:r>
              <a:rPr b="0" i="0" lang="en-US" sz="210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Proven Results</a:t>
            </a:r>
            <a:endParaRPr b="0" i="0" sz="2100" u="none" cap="none" strike="noStrike"/>
          </a:p>
        </p:txBody>
      </p:sp>
      <p:pic>
        <p:nvPicPr>
          <p:cNvPr descr="preencoded.png" id="225" name="Google Shape;225;g389b298cae8_0_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2663" y="2037755"/>
            <a:ext cx="5088136" cy="508813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389b298cae8_0_410"/>
          <p:cNvSpPr/>
          <p:nvPr/>
        </p:nvSpPr>
        <p:spPr>
          <a:xfrm>
            <a:off x="8922663" y="7327463"/>
            <a:ext cx="50880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400"/>
              <a:buFont typeface="Instrument Sans"/>
              <a:buNone/>
            </a:pPr>
            <a:r>
              <a:rPr b="0" i="0" lang="en-US" sz="14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Organizations report </a:t>
            </a:r>
            <a:r>
              <a:rPr b="1" i="0" lang="en-US" sz="14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$50,000+ savings per project</a:t>
            </a:r>
            <a:r>
              <a:rPr b="0" i="0" lang="en-US" sz="14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within six months through enhanced safety protocols and productivity improvements.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89b298cae8_0_469"/>
          <p:cNvSpPr/>
          <p:nvPr/>
        </p:nvSpPr>
        <p:spPr>
          <a:xfrm>
            <a:off x="793790" y="676156"/>
            <a:ext cx="90123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3750"/>
              <a:buFont typeface="Instrument Sans"/>
              <a:buNone/>
            </a:pPr>
            <a:r>
              <a:rPr b="0" i="0" lang="en-US" sz="375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Kwant AI: Challenges and Future Impact</a:t>
            </a:r>
            <a:endParaRPr b="0" i="0" sz="3750" u="none" cap="none" strike="noStrike"/>
          </a:p>
        </p:txBody>
      </p:sp>
      <p:sp>
        <p:nvSpPr>
          <p:cNvPr id="233" name="Google Shape;233;g389b298cae8_0_469"/>
          <p:cNvSpPr/>
          <p:nvPr/>
        </p:nvSpPr>
        <p:spPr>
          <a:xfrm>
            <a:off x="793790" y="3767852"/>
            <a:ext cx="13042800" cy="22800"/>
          </a:xfrm>
          <a:prstGeom prst="roundRect">
            <a:avLst>
              <a:gd fmla="val 354232" name="adj"/>
            </a:avLst>
          </a:prstGeom>
          <a:solidFill>
            <a:srgbClr val="C8C9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89b298cae8_0_469"/>
          <p:cNvSpPr/>
          <p:nvPr/>
        </p:nvSpPr>
        <p:spPr>
          <a:xfrm>
            <a:off x="793790" y="1664137"/>
            <a:ext cx="4187100" cy="2103600"/>
          </a:xfrm>
          <a:prstGeom prst="roundRect">
            <a:avLst>
              <a:gd fmla="val 3849" name="adj"/>
            </a:avLst>
          </a:prstGeom>
          <a:solidFill>
            <a:srgbClr val="E2E3E9"/>
          </a:solidFill>
          <a:ln cap="flat" cmpd="sng" w="9525">
            <a:solidFill>
              <a:srgbClr val="5054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89b298cae8_0_469"/>
          <p:cNvSpPr/>
          <p:nvPr/>
        </p:nvSpPr>
        <p:spPr>
          <a:xfrm>
            <a:off x="1317784" y="1864519"/>
            <a:ext cx="31389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50"/>
              <a:buFont typeface="Instrument Sans"/>
              <a:buNone/>
            </a:pPr>
            <a:r>
              <a:rPr b="0" i="0" lang="en-US" sz="22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Integration Complexity</a:t>
            </a:r>
            <a:endParaRPr b="0" i="0" sz="2250" u="none" cap="none" strike="noStrike"/>
          </a:p>
        </p:txBody>
      </p:sp>
      <p:sp>
        <p:nvSpPr>
          <p:cNvPr id="236" name="Google Shape;236;g389b298cae8_0_469"/>
          <p:cNvSpPr/>
          <p:nvPr/>
        </p:nvSpPr>
        <p:spPr>
          <a:xfrm>
            <a:off x="994172" y="2341602"/>
            <a:ext cx="37863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500"/>
              <a:buFont typeface="Instrument Sans"/>
              <a:buNone/>
            </a:pPr>
            <a:r>
              <a:rPr b="0" i="0" lang="en-US" sz="15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Legacy system compatibility and data silos create technical hurdles requiring significant IT resources and change management.</a:t>
            </a:r>
            <a:endParaRPr b="0" i="0" sz="1500" u="none" cap="none" strike="noStrike"/>
          </a:p>
        </p:txBody>
      </p:sp>
      <p:sp>
        <p:nvSpPr>
          <p:cNvPr id="237" name="Google Shape;237;g389b298cae8_0_469"/>
          <p:cNvSpPr/>
          <p:nvPr/>
        </p:nvSpPr>
        <p:spPr>
          <a:xfrm>
            <a:off x="5221724" y="3790712"/>
            <a:ext cx="4187100" cy="1795200"/>
          </a:xfrm>
          <a:prstGeom prst="rect">
            <a:avLst/>
          </a:prstGeom>
          <a:solidFill>
            <a:srgbClr val="E2E3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389b298cae8_0_469"/>
          <p:cNvSpPr/>
          <p:nvPr/>
        </p:nvSpPr>
        <p:spPr>
          <a:xfrm>
            <a:off x="5869186" y="3983474"/>
            <a:ext cx="28920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50"/>
              <a:buFont typeface="Instrument Sans"/>
              <a:buNone/>
            </a:pPr>
            <a:r>
              <a:rPr b="0" i="0" lang="en-US" sz="22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Adoption Barriers</a:t>
            </a:r>
            <a:endParaRPr b="0" i="0" sz="2250" u="none" cap="none" strike="noStrike"/>
          </a:p>
        </p:txBody>
      </p:sp>
      <p:sp>
        <p:nvSpPr>
          <p:cNvPr id="239" name="Google Shape;239;g389b298cae8_0_469"/>
          <p:cNvSpPr/>
          <p:nvPr/>
        </p:nvSpPr>
        <p:spPr>
          <a:xfrm>
            <a:off x="5422106" y="4460558"/>
            <a:ext cx="37863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500"/>
              <a:buFont typeface="Instrument Sans"/>
              <a:buNone/>
            </a:pPr>
            <a:r>
              <a:rPr b="0" i="0" lang="en-US" sz="15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High upfront costs combined with a skills gap for AI implementation may delay ROI realization for smaller contractors.</a:t>
            </a:r>
            <a:endParaRPr b="0" i="0" sz="1500" u="none" cap="none" strike="noStrike"/>
          </a:p>
        </p:txBody>
      </p:sp>
      <p:sp>
        <p:nvSpPr>
          <p:cNvPr id="240" name="Google Shape;240;g389b298cae8_0_469"/>
          <p:cNvSpPr/>
          <p:nvPr/>
        </p:nvSpPr>
        <p:spPr>
          <a:xfrm>
            <a:off x="9649658" y="1664137"/>
            <a:ext cx="4187100" cy="2103600"/>
          </a:xfrm>
          <a:prstGeom prst="roundRect">
            <a:avLst>
              <a:gd fmla="val 3849" name="adj"/>
            </a:avLst>
          </a:prstGeom>
          <a:solidFill>
            <a:srgbClr val="E2E3E9"/>
          </a:solidFill>
          <a:ln cap="flat" cmpd="sng" w="9525">
            <a:solidFill>
              <a:srgbClr val="5054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89b298cae8_0_469"/>
          <p:cNvSpPr/>
          <p:nvPr/>
        </p:nvSpPr>
        <p:spPr>
          <a:xfrm>
            <a:off x="10297120" y="1864519"/>
            <a:ext cx="28920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50"/>
              <a:buFont typeface="Instrument Sans"/>
              <a:buNone/>
            </a:pPr>
            <a:r>
              <a:rPr b="0" i="0" lang="en-US" sz="22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Model Limitations</a:t>
            </a:r>
            <a:endParaRPr b="0" i="0" sz="2250" u="none" cap="none" strike="noStrike"/>
          </a:p>
        </p:txBody>
      </p:sp>
      <p:sp>
        <p:nvSpPr>
          <p:cNvPr id="242" name="Google Shape;242;g389b298cae8_0_469"/>
          <p:cNvSpPr/>
          <p:nvPr/>
        </p:nvSpPr>
        <p:spPr>
          <a:xfrm>
            <a:off x="9850041" y="2341602"/>
            <a:ext cx="37863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500"/>
              <a:buFont typeface="Instrument Sans"/>
              <a:buNone/>
            </a:pPr>
            <a:r>
              <a:rPr b="0" i="0" lang="en-US" sz="15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General AI models may lack deep construction-specific context, potentially generating inaccurate insights without proper training data.</a:t>
            </a:r>
            <a:endParaRPr b="0" i="0" sz="1500" u="none" cap="none" strike="noStrike"/>
          </a:p>
        </p:txBody>
      </p:sp>
      <p:sp>
        <p:nvSpPr>
          <p:cNvPr id="243" name="Google Shape;243;g389b298cae8_0_469"/>
          <p:cNvSpPr/>
          <p:nvPr/>
        </p:nvSpPr>
        <p:spPr>
          <a:xfrm>
            <a:off x="1082993" y="6069211"/>
            <a:ext cx="4570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44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2250"/>
              <a:buFont typeface="Instrument Sans"/>
              <a:buNone/>
            </a:pPr>
            <a:r>
              <a:rPr b="0" i="0" lang="en-US" sz="225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Industry Transformation Potential</a:t>
            </a:r>
            <a:endParaRPr b="0" i="0" sz="2250" u="none" cap="none" strike="noStrike"/>
          </a:p>
        </p:txBody>
      </p:sp>
      <p:sp>
        <p:nvSpPr>
          <p:cNvPr id="244" name="Google Shape;244;g389b298cae8_0_469"/>
          <p:cNvSpPr/>
          <p:nvPr/>
        </p:nvSpPr>
        <p:spPr>
          <a:xfrm>
            <a:off x="1082993" y="6719888"/>
            <a:ext cx="127536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500"/>
              <a:buFont typeface="Instrument Sans"/>
              <a:buNone/>
            </a:pPr>
            <a:r>
              <a:rPr b="0" i="0" lang="en-US" sz="15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Kwant AI converts job sites into intelligent, efficient operations hubs. Early adopters report </a:t>
            </a:r>
            <a:r>
              <a:rPr b="1" i="0" lang="en-US" sz="15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20-30% reductions in project delays and costs</a:t>
            </a:r>
            <a:r>
              <a:rPr b="0" i="0" lang="en-US" sz="15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. The platform scales effectively for large initiatives, establishing industry-wide standards for AI-powered workforce management.</a:t>
            </a:r>
            <a:endParaRPr b="0" i="0" sz="1500" u="none" cap="none" strike="noStrike"/>
          </a:p>
        </p:txBody>
      </p:sp>
      <p:sp>
        <p:nvSpPr>
          <p:cNvPr id="245" name="Google Shape;245;g389b298cae8_0_469"/>
          <p:cNvSpPr/>
          <p:nvPr/>
        </p:nvSpPr>
        <p:spPr>
          <a:xfrm>
            <a:off x="793790" y="5780008"/>
            <a:ext cx="22800" cy="1773300"/>
          </a:xfrm>
          <a:prstGeom prst="rect">
            <a:avLst/>
          </a:prstGeom>
          <a:solidFill>
            <a:srgbClr val="5054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89b298cae8_0_529"/>
          <p:cNvSpPr/>
          <p:nvPr/>
        </p:nvSpPr>
        <p:spPr>
          <a:xfrm>
            <a:off x="793790" y="880110"/>
            <a:ext cx="12065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Procore Risk AI: Predictive Analytics Platform</a:t>
            </a:r>
            <a:endParaRPr b="0" i="0" sz="4450" u="none" cap="none" strike="noStrike"/>
          </a:p>
        </p:txBody>
      </p:sp>
      <p:pic>
        <p:nvPicPr>
          <p:cNvPr descr="preencoded.png" id="252" name="Google Shape;252;g389b298cae8_0_5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184202"/>
            <a:ext cx="4885016" cy="488501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89b298cae8_0_529"/>
          <p:cNvSpPr/>
          <p:nvPr/>
        </p:nvSpPr>
        <p:spPr>
          <a:xfrm>
            <a:off x="6239828" y="2155865"/>
            <a:ext cx="76044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3550"/>
              <a:buFont typeface="Instrument Sans"/>
              <a:buNone/>
            </a:pPr>
            <a:r>
              <a:rPr b="0" i="0" lang="en-US" sz="355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Integrated Intelligence for Project Risk Management</a:t>
            </a:r>
            <a:endParaRPr b="0" i="0" sz="3550" u="none" cap="none" strike="noStrike"/>
          </a:p>
        </p:txBody>
      </p:sp>
      <p:sp>
        <p:nvSpPr>
          <p:cNvPr id="254" name="Google Shape;254;g389b298cae8_0_529"/>
          <p:cNvSpPr/>
          <p:nvPr/>
        </p:nvSpPr>
        <p:spPr>
          <a:xfrm>
            <a:off x="6239828" y="3516630"/>
            <a:ext cx="76044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Procore Risk AI is an integrated suite of AI tools—including CoPilot and Insight—embedded within Procore's comprehensive project management platform.</a:t>
            </a:r>
            <a:endParaRPr b="0" i="0" sz="1750" u="none" cap="none" strike="noStrike"/>
          </a:p>
        </p:txBody>
      </p:sp>
      <p:sp>
        <p:nvSpPr>
          <p:cNvPr id="255" name="Google Shape;255;g389b298cae8_0_529"/>
          <p:cNvSpPr/>
          <p:nvPr/>
        </p:nvSpPr>
        <p:spPr>
          <a:xfrm>
            <a:off x="6239828" y="4809411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This sophisticated system leverages machine learning to analyze both historical and real-time data for proactive risk identification.</a:t>
            </a:r>
            <a:endParaRPr b="0" i="0" sz="1750" u="none" cap="none" strike="noStrike"/>
          </a:p>
        </p:txBody>
      </p:sp>
      <p:sp>
        <p:nvSpPr>
          <p:cNvPr id="256" name="Google Shape;256;g389b298cae8_0_529"/>
          <p:cNvSpPr/>
          <p:nvPr/>
        </p:nvSpPr>
        <p:spPr>
          <a:xfrm>
            <a:off x="6239828" y="5739289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b="1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Key capabilities:</a:t>
            </a: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Automated hazard forecasting, workflow optimization, schedule analysis, and compliance monitoring.</a:t>
            </a:r>
            <a:endParaRPr b="0" i="0" sz="1750" u="none" cap="none" strike="noStrike"/>
          </a:p>
        </p:txBody>
      </p:sp>
      <p:sp>
        <p:nvSpPr>
          <p:cNvPr id="257" name="Google Shape;257;g389b298cae8_0_529"/>
          <p:cNvSpPr/>
          <p:nvPr/>
        </p:nvSpPr>
        <p:spPr>
          <a:xfrm>
            <a:off x="6239828" y="6544389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Char char="•"/>
            </a:pPr>
            <a:r>
              <a:rPr b="0" i="0" lang="en-US" sz="17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Transforms reactive risk management into proactive project planning.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2025-10-06T20:40:42Z</dcterms:created>
</cp:coreProperties>
</file>